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1"/>
  </p:notesMasterIdLst>
  <p:sldIdLst>
    <p:sldId id="292" r:id="rId2"/>
    <p:sldId id="985" r:id="rId3"/>
    <p:sldId id="987" r:id="rId4"/>
    <p:sldId id="289" r:id="rId5"/>
    <p:sldId id="259" r:id="rId6"/>
    <p:sldId id="991" r:id="rId7"/>
    <p:sldId id="263" r:id="rId8"/>
    <p:sldId id="278" r:id="rId9"/>
    <p:sldId id="677" r:id="rId10"/>
    <p:sldId id="998" r:id="rId11"/>
    <p:sldId id="996" r:id="rId12"/>
    <p:sldId id="943" r:id="rId13"/>
    <p:sldId id="944" r:id="rId14"/>
    <p:sldId id="1003" r:id="rId15"/>
    <p:sldId id="960" r:id="rId16"/>
    <p:sldId id="678" r:id="rId17"/>
    <p:sldId id="988" r:id="rId18"/>
    <p:sldId id="983" r:id="rId19"/>
    <p:sldId id="965" r:id="rId20"/>
    <p:sldId id="968" r:id="rId21"/>
    <p:sldId id="969" r:id="rId22"/>
    <p:sldId id="1006" r:id="rId23"/>
    <p:sldId id="971" r:id="rId24"/>
    <p:sldId id="972" r:id="rId25"/>
    <p:sldId id="974" r:id="rId26"/>
    <p:sldId id="975" r:id="rId27"/>
    <p:sldId id="976" r:id="rId28"/>
    <p:sldId id="1002" r:id="rId29"/>
    <p:sldId id="1001" r:id="rId30"/>
    <p:sldId id="977" r:id="rId31"/>
    <p:sldId id="978" r:id="rId32"/>
    <p:sldId id="979" r:id="rId33"/>
    <p:sldId id="980" r:id="rId34"/>
    <p:sldId id="981" r:id="rId35"/>
    <p:sldId id="982" r:id="rId36"/>
    <p:sldId id="993" r:id="rId37"/>
    <p:sldId id="994" r:id="rId38"/>
    <p:sldId id="1005" r:id="rId39"/>
    <p:sldId id="51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011" autoAdjust="0"/>
    <p:restoredTop sz="94660"/>
  </p:normalViewPr>
  <p:slideViewPr>
    <p:cSldViewPr>
      <p:cViewPr>
        <p:scale>
          <a:sx n="70" d="100"/>
          <a:sy n="70" d="100"/>
        </p:scale>
        <p:origin x="1426" y="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लेख प्लेसहोल्ड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दिनांक प्लेसहोल्ड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9EA99-133B-404B-ABCF-8E07611D418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स्लाइड छवि प्लेसहोल्ड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नोट्स प्लेसहोल्डर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i-IN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/>
              <a:t>दूसरा स्तर</a:t>
            </a:r>
          </a:p>
          <a:p>
            <a:pPr lvl="2"/>
            <a:r>
              <a:rPr lang="hi-IN"/>
              <a:t>तीसरा स्तर</a:t>
            </a:r>
          </a:p>
          <a:p>
            <a:pPr lvl="3"/>
            <a:r>
              <a:rPr lang="hi-IN"/>
              <a:t>चौथा स्तर</a:t>
            </a:r>
          </a:p>
          <a:p>
            <a:pPr lvl="4"/>
            <a:r>
              <a:rPr lang="hi-IN"/>
              <a:t>पाँचवाँ स्तर</a:t>
            </a:r>
            <a:endParaRPr lang="en-US"/>
          </a:p>
        </p:txBody>
      </p:sp>
      <p:sp>
        <p:nvSpPr>
          <p:cNvPr id="6" name="पादलेख प्लेसहोल्ड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स्लाइड क्रमांक प्लेसहोल्ड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06641-8BE0-4B6B-B7DA-B286F5E68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B7B4-EFA7-4680-A04D-B9F3ACBF0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3D38-1D29-4265-B161-2D510CE71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4DE5F-4930-4514-9F24-02D01731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F125-61B9-4FCD-830F-0B4689BD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8AF77-C137-4AB4-9361-5B9E02D5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B065-5458-406C-B2AB-CF533234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32F48-4E56-4247-90F7-379AE1167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2F761-965F-4175-8433-E5AC5AA1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70098-35E2-4AD9-A464-7A73C10D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F95E0-1EF4-4C24-AB04-C74F7633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E3E26-1662-4541-8FE0-8AFFDF8F3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BBEB9-F839-4536-B43B-375CB12B8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75AF-2D91-4072-95B1-4C4A64B5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D2095-F07D-4B8F-9AFD-ED88335F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8CE72-07B4-4A11-81FA-47D7A58E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2EECA-FC32-4DE3-9477-E2839C03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D169-16AC-40AC-B9BC-FACBCE96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706DB-849E-41CC-B68C-2EE25DA4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72A15-74E5-4E25-90B1-4FF794CF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6BCA-AE3A-46C7-8906-B34D9A2A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3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A971-35F1-4978-B8BC-DFC6F1A3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897C0-8028-44D1-AC1A-2A3896BC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214C8-F273-4D6F-888D-0324465F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3CB5-2FB7-4EC3-A0FA-B3E56DD6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9F9FF-30E7-4275-88AB-0C3D34BB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441C-E2F4-46D2-8CF5-7EBA0A46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4BAC-11F8-4B42-AF79-0DF7583A0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69B8A-1C3E-42C1-BDBA-40313E03A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22580-C4D9-4D01-95C9-B1FCD68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3E5DB-122A-4207-B4F9-9E191424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3BF6F-A4DB-45BB-AFF5-C977E6E5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1026-93BE-4751-B6F2-04A4890E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BEA12-7ED9-4E6C-9D61-C4EAEF34A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EE48A-E867-4E25-B0DF-4EF83BB15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FD862-707B-4BD6-AEBC-953657578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355C4-4A0A-4397-9C3D-F82C7020A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0158-7747-4A51-BB05-7061CE8B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7AA98-D1E2-4DD6-B17B-0FFB3822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57AB1-B3C8-4309-B7FE-2DF3028D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3D12-6C9B-4808-838A-2534BCA2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F98B4-4959-4C4F-9F42-6EC93669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C0162-E87F-4573-BCA0-54B272AD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CE104-163E-44EA-BCD4-0377E6F7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A73E0-DB0E-4206-A0FB-7781FE7C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98229-AD7A-42BD-AEEC-8200F0E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1CCB-EEA1-4DDA-8248-4DF8FD15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6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1DDD-CF51-4850-876D-0303068E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E815-9419-43C1-81E3-4436AF43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586C3-305F-4B86-B467-032734D6C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AA22A-A09C-4429-A581-A611BD15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ABECD-F4CA-4373-8EA5-AF26B807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23BA2-8556-4E27-B467-266F9698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0371-970F-41AA-B7C0-EE00FADC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2F717-34EC-41AE-9A9F-072470B57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11E7F-BC2E-44A0-B893-4E2B7FDB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D14F3-92D1-4EE3-9741-A1574908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DAFC-CE97-47DC-8059-B5AECAC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9F56A-1338-4DE1-A47A-BEBE6A89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ACFFE-A6BF-4C33-B3DC-F6B75AD1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D95F5-6DD8-4F8B-A9E7-6AD2D8CC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67F1A-E80D-4B35-9C7B-7D5A57EF3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8073-595F-486C-B438-93AD296EF5D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7909-44A3-4097-BD52-180892640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C9418-EA98-433F-9983-4C2E4B881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A231-6760-44B5-854F-B8DD1AD06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904441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5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60770"/>
            <a:ext cx="9144000" cy="697230"/>
          </a:xfrm>
          <a:custGeom>
            <a:avLst/>
            <a:gdLst/>
            <a:ahLst/>
            <a:cxnLst/>
            <a:rect l="l" t="t" r="r" b="b"/>
            <a:pathLst>
              <a:path w="12192000" h="697229">
                <a:moveTo>
                  <a:pt x="0" y="697229"/>
                </a:moveTo>
                <a:lnTo>
                  <a:pt x="12192000" y="697229"/>
                </a:lnTo>
                <a:lnTo>
                  <a:pt x="12192000" y="0"/>
                </a:lnTo>
                <a:lnTo>
                  <a:pt x="0" y="0"/>
                </a:lnTo>
                <a:lnTo>
                  <a:pt x="0" y="697229"/>
                </a:lnTo>
                <a:close/>
              </a:path>
            </a:pathLst>
          </a:custGeom>
          <a:solidFill>
            <a:srgbClr val="245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960076"/>
            <a:ext cx="9144000" cy="49244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0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3015"/>
              </a:spcBef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Water Quality-A NHP Perspective </a:t>
            </a:r>
            <a:endParaRPr sz="32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4600" y="4114800"/>
            <a:ext cx="2438400" cy="168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endParaRPr lang="en-US" sz="1400" b="1" spc="-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endParaRPr lang="en-US" sz="1400" b="1" spc="-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endParaRPr lang="en-US" sz="1400" b="1" spc="-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endParaRPr lang="en-US" sz="1400" b="1" spc="-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1100" b="1" spc="-5" dirty="0">
                <a:solidFill>
                  <a:srgbClr val="0070C0"/>
                </a:solidFill>
                <a:latin typeface="Arial"/>
                <a:cs typeface="Arial"/>
              </a:rPr>
              <a:t>Rajendra Mohan Bhardwaj </a:t>
            </a: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1100" b="1" spc="-5" dirty="0">
                <a:solidFill>
                  <a:srgbClr val="0070C0"/>
                </a:solidFill>
                <a:latin typeface="Arial"/>
                <a:cs typeface="Arial"/>
              </a:rPr>
              <a:t>Water Quality Expert</a:t>
            </a: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1100" b="1" spc="-5" dirty="0">
                <a:solidFill>
                  <a:srgbClr val="0070C0"/>
                </a:solidFill>
                <a:latin typeface="Arial"/>
                <a:cs typeface="Arial"/>
              </a:rPr>
              <a:t>National Hydrology Project</a:t>
            </a: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1100" b="1" spc="-5" dirty="0">
                <a:solidFill>
                  <a:srgbClr val="0070C0"/>
                </a:solidFill>
                <a:latin typeface="Arial"/>
                <a:cs typeface="Arial"/>
              </a:rPr>
              <a:t>rmbhardwaj@gmail.co</a:t>
            </a:r>
            <a:r>
              <a:rPr lang="en-US" sz="1400" b="1" spc="-5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endParaRPr sz="1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</a:rPr>
              <a:t>Protocol on Water Quality Monitoring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534400" cy="5317412"/>
          </a:xfrm>
        </p:spPr>
        <p:txBody>
          <a:bodyPr>
            <a:normAutofit/>
          </a:bodyPr>
          <a:lstStyle/>
          <a:p>
            <a:pPr algn="l"/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B9C83-9020-41FD-BF2B-F54D30B9EE37}"/>
              </a:ext>
            </a:extLst>
          </p:cNvPr>
          <p:cNvSpPr/>
          <p:nvPr/>
        </p:nvSpPr>
        <p:spPr>
          <a:xfrm>
            <a:off x="609600" y="1443841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Quality Monitoring is performed in accordance with the “Uniform Protocol on Water Quality Monitoring Notification” 2005, subsequently updated during 2017 as a guideline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7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496930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Water Quality Monitoring Stations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10534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848600" cy="5317412"/>
          </a:xfrm>
        </p:spPr>
        <p:txBody>
          <a:bodyPr>
            <a:normAutofit/>
          </a:bodyPr>
          <a:lstStyle/>
          <a:p>
            <a:pPr algn="l"/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1" algn="l"/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2A213-8254-4110-92AF-21F987DFDEED}"/>
              </a:ext>
            </a:extLst>
          </p:cNvPr>
          <p:cNvSpPr/>
          <p:nvPr/>
        </p:nvSpPr>
        <p:spPr>
          <a:xfrm>
            <a:off x="381000" y="889844"/>
            <a:ext cx="845820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quality monitoring stations are classified as follows: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Baseline stations - no influence of human activities on water quality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Trend stations-particular point on a watercourse varies over time due to the influence of man made activities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Flux stations or Impact stations - location for measuring the mass of particular parameter/pollutant/extent of pollution due to human interference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111248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Steps Involved in Planning Water Quality Monitoring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534400" cy="5317412"/>
          </a:xfrm>
        </p:spPr>
        <p:txBody>
          <a:bodyPr>
            <a:normAutofit/>
          </a:bodyPr>
          <a:lstStyle/>
          <a:p>
            <a:pPr algn="l"/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Network Design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Selection of sampling locations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Optimum number of locations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Parameters to be measured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Frequency of sampling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Component to be samples – water, sediment or biota</a:t>
            </a:r>
          </a:p>
          <a:p>
            <a:pPr algn="l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Sampling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Representative sampling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Field testing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Sample preservation and transport</a:t>
            </a:r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582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111248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Steps Involved in Planning Water Quality Monitoring (contd.)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848600" cy="5317412"/>
          </a:xfrm>
        </p:spPr>
        <p:txBody>
          <a:bodyPr>
            <a:normAutofit/>
          </a:bodyPr>
          <a:lstStyle/>
          <a:p>
            <a:pPr algn="l"/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Laboratory Work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Laboratory procedures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Physical, chemical, bacteriological analysis</a:t>
            </a:r>
          </a:p>
          <a:p>
            <a:pPr algn="l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Data Management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Storage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Statistical analysis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Presentation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Interpretation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Reporting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Quality Assurance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Production of reliable data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Quality control- Internal AQC &amp; External AQC</a:t>
            </a:r>
          </a:p>
          <a:p>
            <a:pPr lvl="1" algn="l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9451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Protocol for Sampling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42F7A-EADA-4187-8EDF-40F31B3F298E}"/>
              </a:ext>
            </a:extLst>
          </p:cNvPr>
          <p:cNvSpPr/>
          <p:nvPr/>
        </p:nvSpPr>
        <p:spPr>
          <a:xfrm>
            <a:off x="457200" y="889844"/>
            <a:ext cx="838200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Protocol on sampling are provided 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Bureau of Indian Standards i.e., IS-3025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 Methods for the Examination of Water &amp; Wastewater- 22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Edition [Published jointly by American Public Health Association (APHA)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American Society for Testing and Materials (ASTM)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8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 Containers and Preservation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Group 359">
            <a:extLst>
              <a:ext uri="{FF2B5EF4-FFF2-40B4-BE49-F238E27FC236}">
                <a16:creationId xmlns:a16="http://schemas.microsoft.com/office/drawing/2014/main" id="{2B4D8D34-855A-4A33-A81F-2256491040E8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981075"/>
          <a:ext cx="8569325" cy="4810125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i-I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Analysis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Container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(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mL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General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(SS, TDS, major ions, chlorophyll-a)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Glass, 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GB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COD, NH3, NO2-+NO3-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Glass, 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GB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GB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pH &lt;2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special BOD bottle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 fixing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Glass, 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GB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C, 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Coliforms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Glass, PE, Sterilised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GB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C, 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Heavy metals (Cd, Zn)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Glass, 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HNO</a:t>
                      </a:r>
                      <a:r>
                        <a:rPr kumimoji="0" lang="en-GB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pH &lt;2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Mercury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HNO</a:t>
                      </a:r>
                      <a:r>
                        <a:rPr kumimoji="0" lang="en-GB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pH &lt;2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Pesticides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Glass, Teflon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GB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C, 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90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86" y="264949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5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60770"/>
            <a:ext cx="9144000" cy="697230"/>
          </a:xfrm>
          <a:custGeom>
            <a:avLst/>
            <a:gdLst/>
            <a:ahLst/>
            <a:cxnLst/>
            <a:rect l="l" t="t" r="r" b="b"/>
            <a:pathLst>
              <a:path w="12192000" h="697229">
                <a:moveTo>
                  <a:pt x="0" y="697229"/>
                </a:moveTo>
                <a:lnTo>
                  <a:pt x="12192000" y="697229"/>
                </a:lnTo>
                <a:lnTo>
                  <a:pt x="12192000" y="0"/>
                </a:lnTo>
                <a:lnTo>
                  <a:pt x="0" y="0"/>
                </a:lnTo>
                <a:lnTo>
                  <a:pt x="0" y="697229"/>
                </a:lnTo>
                <a:close/>
              </a:path>
            </a:pathLst>
          </a:custGeom>
          <a:solidFill>
            <a:srgbClr val="245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763101"/>
            <a:ext cx="9144000" cy="886397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Guideline for Setting up of Water Quality Laboratory (Levels-I to III/II+ Laboratories)</a:t>
            </a:r>
            <a:endParaRPr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12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38100" y="-70053"/>
            <a:ext cx="9144000" cy="111248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defTabSz="900296">
              <a:spcBef>
                <a:spcPct val="50000"/>
              </a:spcBef>
              <a:tabLst>
                <a:tab pos="340527" algn="l"/>
                <a:tab pos="564435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Mandates and Objectives of  Water Quality Monitoring</a:t>
            </a:r>
            <a:endParaRPr lang="en-I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1F1192-BB42-4229-B510-0F4C290CEE86}"/>
              </a:ext>
            </a:extLst>
          </p:cNvPr>
          <p:cNvSpPr/>
          <p:nvPr/>
        </p:nvSpPr>
        <p:spPr>
          <a:xfrm>
            <a:off x="304800" y="1582341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Mandate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Assessment of water resources-Quantitative &amp; Qualitative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Setting up of laboratories.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Objectives</a:t>
            </a: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Establishment of baseline water quality </a:t>
            </a: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Assessment of suitability of water for various uses </a:t>
            </a: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Detection of trends in water quality changes. </a:t>
            </a: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Dissemination of water quality information 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7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78675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Noto Sans"/>
                <a:cs typeface="Noto Sans"/>
              </a:rPr>
              <a:t>Concept of Development of Laboratories</a:t>
            </a:r>
            <a:endParaRPr lang="en-IN" sz="240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43142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7162800" cy="43268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D7C97-2B07-485B-9297-8F6C89FA9409}"/>
              </a:ext>
            </a:extLst>
          </p:cNvPr>
          <p:cNvSpPr/>
          <p:nvPr/>
        </p:nvSpPr>
        <p:spPr>
          <a:xfrm>
            <a:off x="457200" y="1600200"/>
            <a:ext cx="8382000" cy="536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Analytical laboratory are comprised of following units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Physical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Chemical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Instrumentation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Bacteriological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Preparation Room-Balance &amp; Pure water system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Sample room-sample receipt &amp; storage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Chemical Store Room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Noto Sans"/>
                <a:cs typeface="Noto Sans"/>
              </a:rPr>
              <a:t>Staff Room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IN" sz="1400" dirty="0">
              <a:effectLst/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623461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111248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Quality Laboratory (Levels-I to III/II+ Laboratories)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427D2-A8D6-4117-B3B3-AEB749BDAF35}"/>
              </a:ext>
            </a:extLst>
          </p:cNvPr>
          <p:cNvSpPr/>
          <p:nvPr/>
        </p:nvSpPr>
        <p:spPr>
          <a:xfrm>
            <a:off x="685800" y="1582341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Three tier laboratory system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analyse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following parameters</a:t>
            </a:r>
          </a:p>
          <a:p>
            <a:pPr>
              <a:buFont typeface="Arial" pitchFamily="34" charset="0"/>
              <a:buChar char="•"/>
            </a:pP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Level-I Laboratories: Six parameters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Level-II Laboratories: 25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physico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-chemical and bacteriological parameters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Level-III/II+ Laboratories: 41 parameters including heavy metals / toxic parameters and pesticides 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7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Overview of Presentation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74676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sp>
        <p:nvSpPr>
          <p:cNvPr id="5" name="आयत 4"/>
          <p:cNvSpPr/>
          <p:nvPr/>
        </p:nvSpPr>
        <p:spPr>
          <a:xfrm>
            <a:off x="304800" y="12954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Requirement of </a:t>
            </a:r>
            <a:r>
              <a:rPr lang="en-US" sz="2400" spc="-20" dirty="0">
                <a:latin typeface="Arial" pitchFamily="34" charset="0"/>
                <a:cs typeface="Arial" pitchFamily="34" charset="0"/>
              </a:rPr>
              <a:t>Water </a:t>
            </a:r>
            <a:r>
              <a:rPr lang="en-US" sz="2400" spc="-5" dirty="0">
                <a:latin typeface="Arial" pitchFamily="34" charset="0"/>
                <a:cs typeface="Arial" pitchFamily="34" charset="0"/>
              </a:rPr>
              <a:t>Quality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>
                <a:latin typeface="Arial" pitchFamily="34" charset="0"/>
                <a:cs typeface="Arial" pitchFamily="34" charset="0"/>
              </a:rPr>
              <a:t>Monitoring</a:t>
            </a:r>
          </a:p>
          <a:p>
            <a:pPr>
              <a:buFont typeface="Arial" pitchFamily="34" charset="0"/>
              <a:buChar char="•"/>
            </a:pPr>
            <a:endParaRPr lang="en-US" sz="2400" spc="-5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Planning and Execution of Water Quality Monitoring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Guideline for setting up of Water Quality Laboratory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(Levels-I to III/II+ Laboratories)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68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"/>
            <a:ext cx="9144000" cy="866262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Level-I Laboratory-Parameters (6)</a:t>
            </a:r>
            <a:endParaRPr lang="en-IN" sz="3200" dirty="0">
              <a:solidFill>
                <a:schemeClr val="bg1"/>
              </a:solidFill>
              <a:latin typeface="Arial" pitchFamily="34" charset="0"/>
              <a:ea typeface="Noto Sans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2000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144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397000"/>
          <a:ext cx="6781800" cy="288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Temperature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Colour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Odour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2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Electrical Conductivity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Dissolved Oxygen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45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789959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63500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Level-II Laboratory-Parameters (25)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85800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AF738D-C416-49CC-ADAB-50B88662E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82311"/>
              </p:ext>
            </p:extLst>
          </p:nvPr>
        </p:nvGraphicFramePr>
        <p:xfrm>
          <a:off x="304800" y="823043"/>
          <a:ext cx="8610600" cy="5769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8280">
                  <a:extLst>
                    <a:ext uri="{9D8B030D-6E8A-4147-A177-3AD203B41FA5}">
                      <a16:colId xmlns:a16="http://schemas.microsoft.com/office/drawing/2014/main" val="2370135245"/>
                    </a:ext>
                  </a:extLst>
                </a:gridCol>
                <a:gridCol w="4592320">
                  <a:extLst>
                    <a:ext uri="{9D8B030D-6E8A-4147-A177-3AD203B41FA5}">
                      <a16:colId xmlns:a16="http://schemas.microsoft.com/office/drawing/2014/main" val="3914612726"/>
                    </a:ext>
                  </a:extLst>
                </a:gridCol>
              </a:tblGrid>
              <a:tr h="472357">
                <a:tc gridSpan="2"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(in Addition to Level -I Parameters)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43335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Carbonate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Sodium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03375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Bicarbonate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Potassium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19018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Chloride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Boron 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9983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Fluoride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Calcium (as Ca)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54314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Sulphate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Magnesium (as Mg)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48800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Nitrate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Dissolved Solids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27390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Nitrite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Biochemical Oxygen Demand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21426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Silicon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Chemical Oxygen Demand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21581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Iron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coliforms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22582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Ortho-phosphate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Faecal</a:t>
                      </a: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Coliform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5045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Turbidity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69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01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789959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63500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Level-III/II+ Laboratory-Parameters (41)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85800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AF738D-C416-49CC-ADAB-50B88662E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807718"/>
              </p:ext>
            </p:extLst>
          </p:nvPr>
        </p:nvGraphicFramePr>
        <p:xfrm>
          <a:off x="304800" y="823043"/>
          <a:ext cx="8610600" cy="4876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8280">
                  <a:extLst>
                    <a:ext uri="{9D8B030D-6E8A-4147-A177-3AD203B41FA5}">
                      <a16:colId xmlns:a16="http://schemas.microsoft.com/office/drawing/2014/main" val="2370135245"/>
                    </a:ext>
                  </a:extLst>
                </a:gridCol>
                <a:gridCol w="4592320">
                  <a:extLst>
                    <a:ext uri="{9D8B030D-6E8A-4147-A177-3AD203B41FA5}">
                      <a16:colId xmlns:a16="http://schemas.microsoft.com/office/drawing/2014/main" val="3914612726"/>
                    </a:ext>
                  </a:extLst>
                </a:gridCol>
              </a:tblGrid>
              <a:tr h="472357">
                <a:tc gridSpan="2"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(in Addition to Level -I and Level II Parameters)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43335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Zinc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BHC (</a:t>
                      </a: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α, β, γ</a:t>
                      </a: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03375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Lead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DDT (OP,PP)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19018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Chromium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Alpha </a:t>
                      </a:r>
                      <a:r>
                        <a:rPr lang="en-IN" sz="2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Endosulphan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9983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Mercury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Aldrin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54314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Cadmium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Dieldrin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48800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Nickel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Carbamate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27390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Arsenic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Malathian</a:t>
                      </a: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21426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5080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Ammonical</a:t>
                      </a: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Nitrogen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  <a:p>
                      <a:pPr marL="50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Methyl </a:t>
                      </a:r>
                      <a:r>
                        <a:rPr lang="en-IN" sz="2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Parathian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21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36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Instrumentation in water laboratory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0FDE23-6AA5-40D1-A2D3-234F34A8E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607295"/>
              </p:ext>
            </p:extLst>
          </p:nvPr>
        </p:nvGraphicFramePr>
        <p:xfrm>
          <a:off x="457200" y="838200"/>
          <a:ext cx="8229600" cy="518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520805265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764415070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General Instruments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69053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Thermometer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BOD Incubator PSD controller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16285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Electronic Balance 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COD Digestor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24609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Electronic Pipette Controller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Bacteriological incubator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178794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Magnetic Stirrer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Laminar Air Flow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50848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Refrigerator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Fume Hood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190855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Dispensor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Auto Clave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96886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Ultra Water Purification System/RO System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Water Bath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34835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pH 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Air Conditioner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58589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Conductivity Meter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Water Geyser (Heater) 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31941"/>
                  </a:ext>
                </a:extLst>
              </a:tr>
              <a:tr h="4936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Turbidity 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Digital Burette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25878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Hot Air Oven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07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71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0752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Instrumentation in water laboratory (contd.)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E035B1-B279-4121-A027-31D5A0C4F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754273"/>
              </p:ext>
            </p:extLst>
          </p:nvPr>
        </p:nvGraphicFramePr>
        <p:xfrm>
          <a:off x="228600" y="831808"/>
          <a:ext cx="8763000" cy="515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val="2875771726"/>
                    </a:ext>
                  </a:extLst>
                </a:gridCol>
              </a:tblGrid>
              <a:tr h="450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Advanced Instruments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57995"/>
                  </a:ext>
                </a:extLst>
              </a:tr>
              <a:tr h="4508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Ion 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7767"/>
                  </a:ext>
                </a:extLst>
              </a:tr>
              <a:tr h="450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DO Meter 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5997"/>
                  </a:ext>
                </a:extLst>
              </a:tr>
              <a:tr h="5259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Flame Photometer 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34007"/>
                  </a:ext>
                </a:extLst>
              </a:tr>
              <a:tr h="450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Colorimeter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819217"/>
                  </a:ext>
                </a:extLst>
              </a:tr>
              <a:tr h="59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UV Visible Spectrophotometer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89529"/>
                  </a:ext>
                </a:extLst>
              </a:tr>
              <a:tr h="4910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Microwave Digestor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06676"/>
                  </a:ext>
                </a:extLst>
              </a:tr>
              <a:tr h="6278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Gas chromatography–Mass Spectrometry (GC-MS) 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38108"/>
                  </a:ext>
                </a:extLst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Atomic Absorption Spectrophotometer (AAS) 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52370"/>
                  </a:ext>
                </a:extLst>
              </a:tr>
              <a:tr h="49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Inductively coupled plasma mass spectrometry (ICP-MS)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9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37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111248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Instruments Requirement in Level –I Laboratories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EC6E83-FE37-4270-A0C0-266103F15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303116"/>
              </p:ext>
            </p:extLst>
          </p:nvPr>
        </p:nvGraphicFramePr>
        <p:xfrm>
          <a:off x="457200" y="1371598"/>
          <a:ext cx="8229598" cy="44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3070848244"/>
                    </a:ext>
                  </a:extLst>
                </a:gridCol>
                <a:gridCol w="5105398">
                  <a:extLst>
                    <a:ext uri="{9D8B030D-6E8A-4147-A177-3AD203B41FA5}">
                      <a16:colId xmlns:a16="http://schemas.microsoft.com/office/drawing/2014/main" val="4254841063"/>
                    </a:ext>
                  </a:extLst>
                </a:gridCol>
              </a:tblGrid>
              <a:tr h="611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Instrument Required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6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Temperature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Digital Thermometer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83729"/>
                  </a:ext>
                </a:extLst>
              </a:tr>
              <a:tr h="7934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Colour</a:t>
                      </a:r>
                      <a:endParaRPr lang="en-IN" sz="24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Nessler tubes, color comparator, Spectrophotometer</a:t>
                      </a:r>
                      <a:endParaRPr lang="en-IN" sz="24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44487"/>
                  </a:ext>
                </a:extLst>
              </a:tr>
              <a:tr h="486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Odour</a:t>
                      </a:r>
                      <a:endParaRPr lang="en-IN" sz="24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Glass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stoppered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 bottles</a:t>
                      </a:r>
                      <a:endParaRPr lang="en-IN" sz="24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55112"/>
                  </a:ext>
                </a:extLst>
              </a:tr>
              <a:tr h="6116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Electrical Conductivity</a:t>
                      </a:r>
                      <a:endParaRPr lang="en-IN" sz="24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Conductivity Meter</a:t>
                      </a:r>
                      <a:endParaRPr lang="en-IN" sz="24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17089"/>
                  </a:ext>
                </a:extLst>
              </a:tr>
              <a:tr h="7691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Dissolved Oxygen</a:t>
                      </a:r>
                      <a:endParaRPr lang="en-IN" sz="24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DO Meter / Burette</a:t>
                      </a:r>
                      <a:endParaRPr lang="en-IN" sz="24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86898"/>
                  </a:ext>
                </a:extLst>
              </a:tr>
              <a:tr h="6116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pH</a:t>
                      </a:r>
                      <a:endParaRPr lang="en-IN" sz="24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pH Meter</a:t>
                      </a:r>
                      <a:endParaRPr lang="en-IN" sz="24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293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111248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Instruments Requirement in Level –II Laboratories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63ECCD8-40F5-4733-BFAF-B8A14355E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177947"/>
              </p:ext>
            </p:extLst>
          </p:nvPr>
        </p:nvGraphicFramePr>
        <p:xfrm>
          <a:off x="304800" y="1159276"/>
          <a:ext cx="8534400" cy="524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39075304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438966169"/>
                    </a:ext>
                  </a:extLst>
                </a:gridCol>
              </a:tblGrid>
              <a:tr h="477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Instrument Required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08228"/>
                  </a:ext>
                </a:extLst>
              </a:tr>
              <a:tr h="12645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Carbonate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Bicarbonate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Chloride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Digital Burette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97686"/>
                  </a:ext>
                </a:extLst>
              </a:tr>
              <a:tr h="4215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Fluoride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Ion Meter, Spectrophotometer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644840"/>
                  </a:ext>
                </a:extLst>
              </a:tr>
              <a:tr h="4215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Sulphate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Ion 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94593"/>
                  </a:ext>
                </a:extLst>
              </a:tr>
              <a:tr h="7644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Nitrate (N) &amp; Nitrite (N)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Ion Meter, UV Visible Spectrophotometer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23164"/>
                  </a:ext>
                </a:extLst>
              </a:tr>
              <a:tr h="7058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Silica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UV Visible Spectrophotometer, ICP-AES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96748"/>
                  </a:ext>
                </a:extLst>
              </a:tr>
              <a:tr h="7644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Iron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Inductively Coupled Plasma-Atomic Emission Spectroscopy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28717"/>
                  </a:ext>
                </a:extLst>
              </a:tr>
              <a:tr h="4215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Phosphate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UV Visible Spectrophotometer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3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03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111248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Instruments Requirement in Level –III/II+ Laboratories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E9BFF9-9640-4134-9597-B9D4070C3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372461"/>
              </p:ext>
            </p:extLst>
          </p:nvPr>
        </p:nvGraphicFramePr>
        <p:xfrm>
          <a:off x="380998" y="1253851"/>
          <a:ext cx="8458202" cy="507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2">
                  <a:extLst>
                    <a:ext uri="{9D8B030D-6E8A-4147-A177-3AD203B41FA5}">
                      <a16:colId xmlns:a16="http://schemas.microsoft.com/office/drawing/2014/main" val="4207179049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723713426"/>
                    </a:ext>
                  </a:extLst>
                </a:gridCol>
              </a:tblGrid>
              <a:tr h="41348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Instrument Required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417580"/>
                  </a:ext>
                </a:extLst>
              </a:tr>
              <a:tr h="498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Ammonia (N)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UV Visible Spectrophotometer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67855"/>
                  </a:ext>
                </a:extLst>
              </a:tr>
              <a:tr h="16366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Zinc, Lead, Chromium, Mercury, Cadmium, Nickel, Arsenic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Atomic Absorption Spectrophotometer (AAS) / Inductively coupled plasma mass spectrometry (ICP-MS)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3035"/>
                  </a:ext>
                </a:extLst>
              </a:tr>
              <a:tr h="24868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BHC (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α,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 β, γ</a:t>
                      </a: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), DDT (OP,PP), Alpha </a:t>
                      </a:r>
                      <a:r>
                        <a:rPr lang="en-IN" sz="2400" dirty="0" err="1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Endosulphan</a:t>
                      </a: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, Aldrin, Dieldrin, Carbamate, </a:t>
                      </a:r>
                      <a:r>
                        <a:rPr lang="en-IN" sz="2400" dirty="0" err="1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Malathian</a:t>
                      </a: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, Methyl </a:t>
                      </a:r>
                      <a:r>
                        <a:rPr lang="en-IN" sz="2400" dirty="0" err="1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Parathian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chromatography–Mass Spectrometry (GC-MS), GC,HPLC, Soxhlet Extraction Unit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97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30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78675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180340" algn="just">
              <a:lnSpc>
                <a:spcPct val="150000"/>
              </a:lnSpc>
              <a:spcAft>
                <a:spcPts val="1000"/>
              </a:spcAft>
            </a:pPr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Laboratory Design-Required Units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0980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8C7204-EC71-4095-8CFB-D8E63DB57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00953"/>
              </p:ext>
            </p:extLst>
          </p:nvPr>
        </p:nvGraphicFramePr>
        <p:xfrm>
          <a:off x="533400" y="990600"/>
          <a:ext cx="8229600" cy="5317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82140694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901686264"/>
                    </a:ext>
                  </a:extLst>
                </a:gridCol>
              </a:tblGrid>
              <a:tr h="5131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IN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requirements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514467"/>
                  </a:ext>
                </a:extLst>
              </a:tr>
              <a:tr h="480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 chemical 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Instrumentation 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Bacteriological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Weighing and extractions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Rinsing room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storage room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storage room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 proof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Dust Free clean air conditioned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Dust Free clean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floor, Dust Free clean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windows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proof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cool, dry, dark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7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845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 Requirement-Typical Laboratory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59186F-7A34-4CE4-B0A8-95AFD114B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89875"/>
              </p:ext>
            </p:extLst>
          </p:nvPr>
        </p:nvGraphicFramePr>
        <p:xfrm>
          <a:off x="457200" y="1981200"/>
          <a:ext cx="8153398" cy="2395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95598631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41891091"/>
                    </a:ext>
                  </a:extLst>
                </a:gridCol>
                <a:gridCol w="2285998">
                  <a:extLst>
                    <a:ext uri="{9D8B030D-6E8A-4147-A177-3AD203B41FA5}">
                      <a16:colId xmlns:a16="http://schemas.microsoft.com/office/drawing/2014/main" val="98423094"/>
                    </a:ext>
                  </a:extLst>
                </a:gridCol>
              </a:tblGrid>
              <a:tr h="580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84199"/>
                  </a:ext>
                </a:extLst>
              </a:tr>
              <a:tr h="181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 field laboratory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II laboratory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III/II+ laboratory 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30m</a:t>
                      </a:r>
                      <a:r>
                        <a:rPr lang="en-IN" sz="24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200m</a:t>
                      </a:r>
                      <a:r>
                        <a:rPr lang="en-IN" sz="24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</a:t>
                      </a:r>
                      <a:r>
                        <a:rPr lang="en-IN" sz="24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x 7m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x 16m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x 20m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7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1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904441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5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60770"/>
            <a:ext cx="9144000" cy="697230"/>
          </a:xfrm>
          <a:custGeom>
            <a:avLst/>
            <a:gdLst/>
            <a:ahLst/>
            <a:cxnLst/>
            <a:rect l="l" t="t" r="r" b="b"/>
            <a:pathLst>
              <a:path w="12192000" h="697229">
                <a:moveTo>
                  <a:pt x="0" y="697229"/>
                </a:moveTo>
                <a:lnTo>
                  <a:pt x="12192000" y="697229"/>
                </a:lnTo>
                <a:lnTo>
                  <a:pt x="12192000" y="0"/>
                </a:lnTo>
                <a:lnTo>
                  <a:pt x="0" y="0"/>
                </a:lnTo>
                <a:lnTo>
                  <a:pt x="0" y="697229"/>
                </a:lnTo>
                <a:close/>
              </a:path>
            </a:pathLst>
          </a:custGeom>
          <a:solidFill>
            <a:srgbClr val="245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960077"/>
            <a:ext cx="9144000" cy="49244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0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3015"/>
              </a:spcBef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Requirement of Water Quality Monitoring</a:t>
            </a:r>
            <a:endParaRPr sz="32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78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 of Laboratory Establishment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AC2629-F527-4CCB-BB47-7B380A401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967772"/>
              </p:ext>
            </p:extLst>
          </p:nvPr>
        </p:nvGraphicFramePr>
        <p:xfrm>
          <a:off x="380998" y="1447800"/>
          <a:ext cx="8305800" cy="437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407557031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4082336836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Level-I Laboratory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8391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Particulars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Cost (in Rs.)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Instruments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3,00,000</a:t>
                      </a:r>
                      <a:endParaRPr lang="en-IN" sz="20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784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Glassware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25,000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0443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Chemicals</a:t>
                      </a:r>
                      <a:endParaRPr lang="en-IN" sz="20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20,000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601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Airconditioning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50,000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0702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Modular Furniture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1,00,000</a:t>
                      </a:r>
                      <a:endParaRPr lang="en-IN" sz="20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7449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Miscellaneous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5,000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7762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Total</a:t>
                      </a:r>
                      <a:endParaRPr lang="en-IN" sz="20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5,00,000</a:t>
                      </a:r>
                      <a:endParaRPr lang="en-IN" sz="20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76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66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 of Laboratory Establishment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592D3B-0741-4448-9683-AF3FA70A6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608063"/>
              </p:ext>
            </p:extLst>
          </p:nvPr>
        </p:nvGraphicFramePr>
        <p:xfrm>
          <a:off x="380998" y="1447800"/>
          <a:ext cx="8305800" cy="437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407557031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4082336836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Level-II Laboratory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8391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Particulars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Cost (in Rs.)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Instruments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87,00,000</a:t>
                      </a:r>
                      <a:endParaRPr lang="en-IN" sz="20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784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Glassware</a:t>
                      </a:r>
                      <a:endParaRPr lang="en-IN" sz="20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2,00,000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0443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Chemicals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2,00,000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601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Airconditioning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1,00,000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0702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Modular Furniture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2,00,000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7449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Miscellaneous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1,00,000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7762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Sub Total</a:t>
                      </a:r>
                      <a:endParaRPr lang="en-IN" sz="200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Noto Sans"/>
                          <a:cs typeface="Noto Sans"/>
                        </a:rPr>
                        <a:t>95,00,000</a:t>
                      </a:r>
                      <a:endParaRPr lang="en-IN" sz="2000" dirty="0">
                        <a:effectLst/>
                        <a:latin typeface="Noto Sans"/>
                        <a:ea typeface="Noto Sans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76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75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 of Laboratory Establishment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296A1C-A439-4BF4-862A-29F5E68EB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304923"/>
              </p:ext>
            </p:extLst>
          </p:nvPr>
        </p:nvGraphicFramePr>
        <p:xfrm>
          <a:off x="380998" y="1447800"/>
          <a:ext cx="8305800" cy="437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407557031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4082336836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Level-III/II+ Laboratory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8391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Particulars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Cost (in Rs.)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Instruments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1,75,00,000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784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Glassware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50,000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0443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Chemicals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2,00,000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601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Airconditioning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1,00,000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0702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Modular Furniture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1,25,000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7449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Miscellaneous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25,000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7762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Sub Total</a:t>
                      </a:r>
                      <a:endParaRPr lang="en-IN" sz="240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1,80,00,000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76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668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44653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Manpower Requirement for Laboratory 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0BC250-1939-467E-9672-3E5059FCE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95046"/>
              </p:ext>
            </p:extLst>
          </p:nvPr>
        </p:nvGraphicFramePr>
        <p:xfrm>
          <a:off x="380998" y="1447801"/>
          <a:ext cx="8305800" cy="2635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2">
                  <a:extLst>
                    <a:ext uri="{9D8B030D-6E8A-4147-A177-3AD203B41FA5}">
                      <a16:colId xmlns:a16="http://schemas.microsoft.com/office/drawing/2014/main" val="2407557031"/>
                    </a:ext>
                  </a:extLst>
                </a:gridCol>
                <a:gridCol w="1447798">
                  <a:extLst>
                    <a:ext uri="{9D8B030D-6E8A-4147-A177-3AD203B41FA5}">
                      <a16:colId xmlns:a16="http://schemas.microsoft.com/office/drawing/2014/main" val="4082336836"/>
                    </a:ext>
                  </a:extLst>
                </a:gridCol>
              </a:tblGrid>
              <a:tr h="5014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Level-I Laboratory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83917"/>
                  </a:ext>
                </a:extLst>
              </a:tr>
              <a:tr h="5157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Laboratory </a:t>
                      </a:r>
                      <a:r>
                        <a:rPr lang="en-US" sz="2400" dirty="0" err="1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Incharge</a:t>
                      </a: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/ Scientist/ Research Officer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One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7841"/>
                  </a:ext>
                </a:extLst>
              </a:tr>
              <a:tr h="4520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Chemist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One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04434"/>
                  </a:ext>
                </a:extLst>
              </a:tr>
              <a:tr h="4648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Laboratory Assistant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One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60103"/>
                  </a:ext>
                </a:extLst>
              </a:tr>
              <a:tr h="656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 Boy/Attendant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One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0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77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Manpower Requirement for Laboratory 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D33A6A-0AC8-43EB-BDEE-B0335A766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078013"/>
              </p:ext>
            </p:extLst>
          </p:nvPr>
        </p:nvGraphicFramePr>
        <p:xfrm>
          <a:off x="380998" y="1447800"/>
          <a:ext cx="8305800" cy="291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2">
                  <a:extLst>
                    <a:ext uri="{9D8B030D-6E8A-4147-A177-3AD203B41FA5}">
                      <a16:colId xmlns:a16="http://schemas.microsoft.com/office/drawing/2014/main" val="2407557031"/>
                    </a:ext>
                  </a:extLst>
                </a:gridCol>
                <a:gridCol w="1447798">
                  <a:extLst>
                    <a:ext uri="{9D8B030D-6E8A-4147-A177-3AD203B41FA5}">
                      <a16:colId xmlns:a16="http://schemas.microsoft.com/office/drawing/2014/main" val="4082336836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Level-II Laboratory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8391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Laboratory </a:t>
                      </a:r>
                      <a:r>
                        <a:rPr lang="en-US" sz="2400" dirty="0" err="1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Incharge</a:t>
                      </a: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/ Scientist/ Research Officer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One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784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Chemist/Scientific Assistant/Research Assistant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Three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0443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Microbiologist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Laboratory Assistant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Three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601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 Boy/Attendant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Two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0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35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b="1" dirty="0">
                <a:solidFill>
                  <a:schemeClr val="bg1"/>
                </a:solidFill>
              </a:rPr>
              <a:t>Manpower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Requirement</a:t>
            </a:r>
            <a:r>
              <a:rPr lang="en-US" sz="3200" b="1" dirty="0">
                <a:solidFill>
                  <a:schemeClr val="bg1"/>
                </a:solidFill>
              </a:rPr>
              <a:t> for Laboratory 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890313-B1B5-4910-8673-AB671F241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14911"/>
              </p:ext>
            </p:extLst>
          </p:nvPr>
        </p:nvGraphicFramePr>
        <p:xfrm>
          <a:off x="381000" y="1447800"/>
          <a:ext cx="8305798" cy="291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407557031"/>
                    </a:ext>
                  </a:extLst>
                </a:gridCol>
                <a:gridCol w="1447798">
                  <a:extLst>
                    <a:ext uri="{9D8B030D-6E8A-4147-A177-3AD203B41FA5}">
                      <a16:colId xmlns:a16="http://schemas.microsoft.com/office/drawing/2014/main" val="4082336836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Level-III/II+ Laboratory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8391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Laboratory </a:t>
                      </a:r>
                      <a:r>
                        <a:rPr lang="en-US" sz="2400" dirty="0" err="1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Incharge</a:t>
                      </a: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/ Scientist/ Research Officer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One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784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Chemist/Scientific Assistant/Research Assistant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Five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0443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Microbiologist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One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7449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Laboratory Assistant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Five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7762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Lab Boy/Attendant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Noto Sans"/>
                          <a:cs typeface="Arial" pitchFamily="34" charset="0"/>
                        </a:rPr>
                        <a:t>Two</a:t>
                      </a:r>
                      <a:endParaRPr lang="en-IN" sz="2400" dirty="0">
                        <a:effectLst/>
                        <a:latin typeface="Arial" pitchFamily="34" charset="0"/>
                        <a:ea typeface="Noto Sans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76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7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of Glassware </a:t>
            </a:r>
            <a:endParaRPr lang="en-I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43142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7162800" cy="43268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D7C97-2B07-485B-9297-8F6C89FA9409}"/>
              </a:ext>
            </a:extLst>
          </p:cNvPr>
          <p:cNvSpPr/>
          <p:nvPr/>
        </p:nvSpPr>
        <p:spPr>
          <a:xfrm>
            <a:off x="304800" y="1020118"/>
            <a:ext cx="8686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Quality of glassware is important in precise measurement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Glassware is typically selected for a particular analysis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Metrological grade glassware are recommended for high precision volumetric measurements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Metrological grade is determined by the traceability of the calibration to an NIST standard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Borosilicate/Quartz glass are preferred as they can withstand very high temperatures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Darkened brown or amber (actinic) glass are mandatory for chemicals to prohibit photochemical reaction by UV/IR</a:t>
            </a:r>
          </a:p>
          <a:p>
            <a:endParaRPr lang="en-IN" sz="1400" dirty="0">
              <a:effectLst/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74378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of Chemicals</a:t>
            </a:r>
            <a:endParaRPr lang="en-I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43142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020118"/>
            <a:ext cx="7924800" cy="528789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Quality of chemicals and reagents play a critical role in the testing of water samples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Procure the chemicals that meet all regulatory and compliance standards for their intended use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Broadly two types of chemicals/reagents used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Analytical/General (AR/GR) or laboratory reagent (LR) grade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AR/GR reagents  are high purity chemicals and should only be procured for analysis of water samples rather than LR Grade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57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37670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Analytical Quality Control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82A35F-80BF-4CCD-A2D4-E2EFE0D9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5317412"/>
          </a:xfrm>
        </p:spPr>
        <p:txBody>
          <a:bodyPr>
            <a:normAutofit/>
          </a:bodyPr>
          <a:lstStyle/>
          <a:p>
            <a:pPr algn="l"/>
            <a:endParaRPr lang="en-US" altLang="en-US" sz="8000" dirty="0"/>
          </a:p>
          <a:p>
            <a:pPr algn="l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77E99-41CB-484E-A7DE-363561B730B6}"/>
              </a:ext>
            </a:extLst>
          </p:cNvPr>
          <p:cNvSpPr/>
          <p:nvPr/>
        </p:nvSpPr>
        <p:spPr>
          <a:xfrm>
            <a:off x="228600" y="1170029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objective of a water analysis laboratory is to produce accurate/reliable analytical data through quality assurance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Essential component of a quality assurance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 analytical quality control which refers to the routine application of procedures for controlling the measurement process.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Internal quality control/statistical quality control is the most important component of any laboratory AQC.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External quality control is applied after incorporating internal quality control practices in the laboratory and consists of the periodic analysis of reference samples.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52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babu">
            <a:extLst>
              <a:ext uri="{FF2B5EF4-FFF2-40B4-BE49-F238E27FC236}">
                <a16:creationId xmlns:a16="http://schemas.microsoft.com/office/drawing/2014/main" id="{3EA7201E-D81F-4F34-857C-BEC26BBA7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66"/>
            <a:ext cx="8763000" cy="64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आयत 8">
            <a:extLst>
              <a:ext uri="{FF2B5EF4-FFF2-40B4-BE49-F238E27FC236}">
                <a16:creationId xmlns:a16="http://schemas.microsoft.com/office/drawing/2014/main" id="{4A623B1D-54B5-4170-97CE-91E5E8613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29200"/>
            <a:ext cx="3276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+mn-lt"/>
              </a:rPr>
              <a:t>Thank You</a:t>
            </a:r>
            <a:endParaRPr lang="cs-CZ" altLang="en-US" b="1" dirty="0">
              <a:solidFill>
                <a:srgbClr val="FFC000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+mn-lt"/>
              </a:rPr>
              <a:t>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94001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"/>
            <a:ext cx="98298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Requirement of </a:t>
            </a:r>
            <a:r>
              <a:rPr lang="en-US" sz="3200" spc="-2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" y="847445"/>
            <a:ext cx="8686800" cy="5232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lvl="1" indent="-228600">
              <a:lnSpc>
                <a:spcPct val="100000"/>
              </a:lnSpc>
              <a:spcBef>
                <a:spcPts val="1645"/>
              </a:spcBef>
              <a:buChar char="•"/>
              <a:tabLst>
                <a:tab pos="697865" algn="l"/>
                <a:tab pos="698500" algn="l"/>
              </a:tabLst>
            </a:pPr>
            <a:endParaRPr sz="2200" dirty="0">
              <a:latin typeface="Arial"/>
              <a:cs typeface="Arial"/>
            </a:endParaRPr>
          </a:p>
          <a:p>
            <a:pPr marL="698500" lvl="1" indent="-228600">
              <a:spcBef>
                <a:spcPts val="1550"/>
              </a:spcBef>
              <a:buFontTx/>
              <a:buChar char="•"/>
              <a:tabLst>
                <a:tab pos="697865" algn="l"/>
                <a:tab pos="698500" algn="l"/>
              </a:tabLst>
            </a:pPr>
            <a:r>
              <a:rPr lang="en-US" sz="2400" dirty="0">
                <a:latin typeface="Arial"/>
                <a:cs typeface="Arial"/>
              </a:rPr>
              <a:t>Understand physical, chemical and biological properties</a:t>
            </a:r>
          </a:p>
          <a:p>
            <a:pPr marL="698500" lvl="1" indent="-228600">
              <a:spcBef>
                <a:spcPts val="1550"/>
              </a:spcBef>
              <a:buFontTx/>
              <a:buChar char="•"/>
              <a:tabLst>
                <a:tab pos="697865" algn="l"/>
                <a:tab pos="698500" algn="l"/>
              </a:tabLst>
            </a:pPr>
            <a:r>
              <a:rPr lang="en-US" sz="2400" spc="-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anaging freshwater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ecosystem</a:t>
            </a:r>
            <a:endParaRPr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560"/>
              </a:spcBef>
              <a:buChar char="•"/>
              <a:tabLst>
                <a:tab pos="697865" algn="l"/>
                <a:tab pos="698500" algn="l"/>
              </a:tabLst>
            </a:pPr>
            <a:r>
              <a:rPr lang="en-US" sz="2400" spc="-5" dirty="0">
                <a:latin typeface="Arial"/>
                <a:cs typeface="Arial"/>
              </a:rPr>
              <a:t>Compliance to </a:t>
            </a:r>
            <a:r>
              <a:rPr sz="2400" spc="-5" dirty="0">
                <a:latin typeface="Arial"/>
                <a:cs typeface="Arial"/>
              </a:rPr>
              <a:t>guidelines or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targets</a:t>
            </a:r>
            <a:endParaRPr lang="en-US" sz="2400" spc="-5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560"/>
              </a:spcBef>
              <a:buChar char="•"/>
              <a:tabLst>
                <a:tab pos="697865" algn="l"/>
                <a:tab pos="698500" algn="l"/>
              </a:tabLst>
            </a:pPr>
            <a:endParaRPr lang="en-IN" sz="2400" spc="-5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560"/>
              </a:spcBef>
              <a:buChar char="•"/>
              <a:tabLst>
                <a:tab pos="697865" algn="l"/>
                <a:tab pos="698500" algn="l"/>
              </a:tabLst>
            </a:pPr>
            <a:endParaRPr lang="en-IN" sz="2400" spc="-5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560"/>
              </a:spcBef>
              <a:buChar char="•"/>
              <a:tabLst>
                <a:tab pos="697865" algn="l"/>
                <a:tab pos="698500" algn="l"/>
              </a:tabLst>
            </a:pPr>
            <a:endParaRPr lang="en-US" sz="2400" spc="-5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560"/>
              </a:spcBef>
              <a:buChar char="•"/>
              <a:tabLst>
                <a:tab pos="697865" algn="l"/>
                <a:tab pos="698500" algn="l"/>
              </a:tabLst>
            </a:pPr>
            <a:r>
              <a:rPr lang="en-US" sz="2400" spc="-10" dirty="0">
                <a:latin typeface="Arial"/>
                <a:cs typeface="Arial"/>
              </a:rPr>
              <a:t>How w</a:t>
            </a:r>
            <a:r>
              <a:rPr lang="en-US" sz="2400" spc="-5" dirty="0">
                <a:latin typeface="Arial"/>
                <a:cs typeface="Arial"/>
              </a:rPr>
              <a:t>ill Information be</a:t>
            </a:r>
            <a:r>
              <a:rPr lang="en-US" sz="2400" spc="30" dirty="0">
                <a:latin typeface="Arial"/>
                <a:cs typeface="Arial"/>
              </a:rPr>
              <a:t> u</a:t>
            </a:r>
            <a:r>
              <a:rPr lang="en-US" sz="2400" spc="-5" dirty="0">
                <a:latin typeface="Arial"/>
                <a:cs typeface="Arial"/>
              </a:rPr>
              <a:t>sed</a:t>
            </a:r>
          </a:p>
          <a:p>
            <a:pPr marL="469900" lvl="1">
              <a:lnSpc>
                <a:spcPct val="100000"/>
              </a:lnSpc>
              <a:spcBef>
                <a:spcPts val="1560"/>
              </a:spcBef>
              <a:tabLst>
                <a:tab pos="697865" algn="l"/>
                <a:tab pos="698500" algn="l"/>
              </a:tabLst>
            </a:pP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160770"/>
            <a:ext cx="9144000" cy="697230"/>
          </a:xfrm>
          <a:custGeom>
            <a:avLst/>
            <a:gdLst/>
            <a:ahLst/>
            <a:cxnLst/>
            <a:rect l="l" t="t" r="r" b="b"/>
            <a:pathLst>
              <a:path w="12192000" h="697229">
                <a:moveTo>
                  <a:pt x="0" y="697229"/>
                </a:moveTo>
                <a:lnTo>
                  <a:pt x="12192000" y="697229"/>
                </a:lnTo>
                <a:lnTo>
                  <a:pt x="12192000" y="0"/>
                </a:lnTo>
                <a:lnTo>
                  <a:pt x="0" y="0"/>
                </a:lnTo>
                <a:lnTo>
                  <a:pt x="0" y="697229"/>
                </a:lnTo>
                <a:close/>
              </a:path>
            </a:pathLst>
          </a:custGeom>
          <a:solidFill>
            <a:srgbClr val="245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-94043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Water Use and Properties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0558" y="1055014"/>
            <a:ext cx="8791042" cy="344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4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en-US" sz="2400" spc="-2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roperties  </a:t>
            </a:r>
            <a:r>
              <a:rPr sz="2400" spc="-5" dirty="0">
                <a:latin typeface="Arial"/>
                <a:cs typeface="Arial"/>
              </a:rPr>
              <a:t>of 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govern </a:t>
            </a:r>
            <a:r>
              <a:rPr sz="2400" dirty="0">
                <a:latin typeface="Arial"/>
                <a:cs typeface="Arial"/>
              </a:rPr>
              <a:t>its suitability </a:t>
            </a:r>
            <a:r>
              <a:rPr sz="2400" spc="-5" dirty="0">
                <a:latin typeface="Arial"/>
                <a:cs typeface="Arial"/>
              </a:rPr>
              <a:t>for  different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uses</a:t>
            </a:r>
            <a:endParaRPr sz="2400" dirty="0">
              <a:latin typeface="Arial"/>
              <a:cs typeface="Arial"/>
            </a:endParaRPr>
          </a:p>
          <a:p>
            <a:pPr marL="241300" marR="937894" indent="-228600">
              <a:lnSpc>
                <a:spcPct val="14000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“Uses” include: drinking </a:t>
            </a:r>
            <a:r>
              <a:rPr sz="2400" spc="-30" dirty="0">
                <a:latin typeface="Arial"/>
                <a:cs typeface="Arial"/>
              </a:rPr>
              <a:t>water, </a:t>
            </a:r>
            <a:r>
              <a:rPr sz="2400" dirty="0">
                <a:latin typeface="Arial"/>
                <a:cs typeface="Arial"/>
              </a:rPr>
              <a:t>irrigation, </a:t>
            </a:r>
            <a:r>
              <a:rPr lang="en-US" sz="2400" dirty="0">
                <a:latin typeface="Arial"/>
                <a:cs typeface="Arial"/>
              </a:rPr>
              <a:t>recreation, mass bathing, industrial, </a:t>
            </a:r>
            <a:r>
              <a:rPr sz="2400" dirty="0">
                <a:latin typeface="Arial"/>
                <a:cs typeface="Arial"/>
              </a:rPr>
              <a:t>aquatic  </a:t>
            </a:r>
            <a:r>
              <a:rPr lang="en-US"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cosystem,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IN" sz="2400" spc="-5" dirty="0">
                <a:latin typeface="Arial"/>
                <a:cs typeface="Arial"/>
              </a:rPr>
              <a:t>assimilating  </a:t>
            </a:r>
            <a:r>
              <a:rPr lang="en-IN" sz="2400" dirty="0">
                <a:latin typeface="Arial"/>
                <a:cs typeface="Arial"/>
              </a:rPr>
              <a:t>wastewaters </a:t>
            </a:r>
            <a:r>
              <a:rPr sz="2400" dirty="0">
                <a:latin typeface="Arial"/>
                <a:cs typeface="Arial"/>
              </a:rPr>
              <a:t>etc.</a:t>
            </a:r>
            <a:endParaRPr lang="en-US" sz="2400" dirty="0">
              <a:latin typeface="Arial"/>
              <a:cs typeface="Arial"/>
            </a:endParaRPr>
          </a:p>
          <a:p>
            <a:pPr marL="241300" marR="937894" indent="-228600">
              <a:lnSpc>
                <a:spcPct val="140000"/>
              </a:lnSpc>
              <a:spcBef>
                <a:spcPts val="1015"/>
              </a:spcBef>
              <a:buFontTx/>
              <a:buChar char="•"/>
              <a:tabLst>
                <a:tab pos="241300" algn="l"/>
              </a:tabLst>
            </a:pPr>
            <a:r>
              <a:rPr lang="en-US" sz="2400" spc="-5" dirty="0">
                <a:latin typeface="Arial"/>
                <a:cs typeface="Arial"/>
              </a:rPr>
              <a:t>Each use has </a:t>
            </a:r>
            <a:r>
              <a:rPr lang="en-US" sz="2400" dirty="0">
                <a:latin typeface="Arial"/>
                <a:cs typeface="Arial"/>
              </a:rPr>
              <a:t>its </a:t>
            </a:r>
            <a:r>
              <a:rPr lang="en-US" sz="2400" spc="-5" dirty="0">
                <a:latin typeface="Arial"/>
                <a:cs typeface="Arial"/>
              </a:rPr>
              <a:t>own </a:t>
            </a:r>
            <a:r>
              <a:rPr lang="en-US" sz="2400" dirty="0">
                <a:latin typeface="Arial"/>
                <a:cs typeface="Arial"/>
              </a:rPr>
              <a:t>set </a:t>
            </a:r>
            <a:r>
              <a:rPr lang="en-US" sz="2400" spc="-5" dirty="0">
                <a:latin typeface="Arial"/>
                <a:cs typeface="Arial"/>
              </a:rPr>
              <a:t>of water quality requirements</a:t>
            </a:r>
            <a:endParaRPr lang="en-US" sz="2400" dirty="0">
              <a:latin typeface="Arial"/>
              <a:cs typeface="Arial"/>
            </a:endParaRPr>
          </a:p>
          <a:p>
            <a:pPr marL="241300" marR="937894" indent="-228600">
              <a:lnSpc>
                <a:spcPct val="14000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Water Quality Criteria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" y="838199"/>
            <a:ext cx="8763000" cy="5898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Primary water Quality Criteria-1979 (Ambient)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Tolerance Limits for Industrial Effluents-BIS-2490-1981 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Bathing Water Quality Criteria-2000 (Ambient)-EPA-1986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Irrigation Water Quality Criteria-BIS-11624-1986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Coastal Water Quality Criteria-2000-EPA 1986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Drinking Water Quality Criteria-BIS-10500-1991 &amp; 2012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Industrial water use criteria-BIS</a:t>
            </a:r>
            <a:r>
              <a:rPr lang="en-US" sz="2400" cap="all" dirty="0">
                <a:latin typeface="Arial" pitchFamily="34" charset="0"/>
                <a:cs typeface="Arial" pitchFamily="34" charset="0"/>
              </a:rPr>
              <a:t>-201,2724,4251,6582 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General Discharge Standards-1986-EPA,1986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Industry Specific Discharge Standards, EPA,1986 </a:t>
            </a:r>
          </a:p>
          <a:p>
            <a:pPr marL="241300" indent="-228600">
              <a:spcBef>
                <a:spcPts val="1860"/>
              </a:spcBef>
              <a:buFont typeface="Arial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WHO-Guidelines for Drinking Water-1958 onwards-2019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94043"/>
            <a:ext cx="9144000" cy="620041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Choosing </a:t>
            </a:r>
            <a:r>
              <a:rPr lang="en-US" sz="3200" spc="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What t</a:t>
            </a:r>
            <a:r>
              <a:rPr lang="en-US" sz="32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spc="-6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Monitor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558" y="908761"/>
            <a:ext cx="8791042" cy="6311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Basic</a:t>
            </a:r>
            <a:r>
              <a:rPr sz="2400" dirty="0">
                <a:latin typeface="Arial"/>
                <a:cs typeface="Arial"/>
              </a:rPr>
              <a:t> parameters</a:t>
            </a:r>
            <a:r>
              <a:rPr lang="en-US" sz="2400" dirty="0">
                <a:latin typeface="Arial"/>
                <a:cs typeface="Arial"/>
              </a:rPr>
              <a:t> of water quality</a:t>
            </a:r>
          </a:p>
          <a:p>
            <a:pPr marL="812800" lvl="1" indent="-342900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pH, Temp., Suspended Solids, Turbidity, Conductivity (or TDS), Major Ions</a:t>
            </a:r>
          </a:p>
          <a:p>
            <a:pPr marL="812800" lvl="1" indent="-342900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241300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Demand Parameters</a:t>
            </a:r>
          </a:p>
          <a:p>
            <a:pPr marL="812800" lvl="1" indent="-342900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DO, BOD, COD</a:t>
            </a:r>
          </a:p>
          <a:p>
            <a:pPr marL="812800" lvl="1" indent="-342900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 Pathogens</a:t>
            </a:r>
          </a:p>
          <a:p>
            <a:pPr marL="812800" lvl="1" indent="-342900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Coliform – </a:t>
            </a:r>
            <a:r>
              <a:rPr lang="en-US" sz="2400" dirty="0" err="1">
                <a:latin typeface="Arial"/>
                <a:cs typeface="Arial"/>
              </a:rPr>
              <a:t>Faecal</a:t>
            </a:r>
            <a:r>
              <a:rPr lang="en-US" sz="2400" dirty="0">
                <a:latin typeface="Arial"/>
                <a:cs typeface="Arial"/>
              </a:rPr>
              <a:t> &amp; </a:t>
            </a:r>
            <a:r>
              <a:rPr lang="en-US" sz="2400" dirty="0" err="1">
                <a:latin typeface="Arial"/>
                <a:cs typeface="Arial"/>
              </a:rPr>
              <a:t>Straptococci</a:t>
            </a:r>
            <a:r>
              <a:rPr lang="en-US" sz="2400" dirty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spcBef>
                <a:spcPts val="1795"/>
              </a:spcBef>
              <a:buChar char="•"/>
              <a:tabLst>
                <a:tab pos="241300" algn="l"/>
              </a:tabLst>
            </a:pPr>
            <a:r>
              <a:rPr lang="en-US" sz="2400" spc="-5" dirty="0">
                <a:latin typeface="Arial"/>
                <a:cs typeface="Arial"/>
              </a:rPr>
              <a:t>Nutrients</a:t>
            </a:r>
          </a:p>
          <a:p>
            <a:pPr marL="812800" lvl="1" indent="-342900">
              <a:spcBef>
                <a:spcPts val="1795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en-US" sz="2400" spc="-5" dirty="0">
                <a:latin typeface="Arial"/>
                <a:cs typeface="Arial"/>
              </a:rPr>
              <a:t>Nitrate, Nitrite and Phosphates</a:t>
            </a:r>
          </a:p>
          <a:p>
            <a:pPr marL="241300" indent="-228600">
              <a:spcBef>
                <a:spcPts val="1795"/>
              </a:spcBef>
              <a:buChar char="•"/>
              <a:tabLst>
                <a:tab pos="241300" algn="l"/>
              </a:tabLst>
            </a:pPr>
            <a:r>
              <a:rPr lang="en-US" sz="2400" spc="-5" dirty="0">
                <a:latin typeface="Arial"/>
                <a:cs typeface="Arial"/>
              </a:rPr>
              <a:t>Toxic </a:t>
            </a:r>
            <a:r>
              <a:rPr sz="2400" spc="-5" dirty="0">
                <a:latin typeface="Arial"/>
                <a:cs typeface="Arial"/>
              </a:rPr>
              <a:t>Contaminants</a:t>
            </a:r>
            <a:endParaRPr lang="en-US" sz="2400" spc="-5" dirty="0">
              <a:latin typeface="Arial"/>
              <a:cs typeface="Arial"/>
            </a:endParaRPr>
          </a:p>
          <a:p>
            <a:pPr marL="812800" lvl="1" indent="-342900">
              <a:spcBef>
                <a:spcPts val="1795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Trace metals and Pesticides</a:t>
            </a:r>
            <a:endParaRPr sz="2400" dirty="0">
              <a:latin typeface="Arial"/>
              <a:cs typeface="Arial"/>
            </a:endParaRPr>
          </a:p>
          <a:p>
            <a:pPr marL="12700" marR="5080">
              <a:spcBef>
                <a:spcPts val="919"/>
              </a:spcBef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"/>
            <a:ext cx="9144000" cy="1112483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126364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994"/>
              </a:spcBef>
            </a:pP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Classifying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Quality: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Guidelines, </a:t>
            </a: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Standards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Targets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9988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4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558" y="1143000"/>
            <a:ext cx="8714842" cy="5347618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400" spc="-40" dirty="0">
                <a:latin typeface="Arial"/>
                <a:cs typeface="Arial"/>
              </a:rPr>
              <a:t>Targets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be:</a:t>
            </a:r>
          </a:p>
          <a:p>
            <a:pPr marL="241300" indent="-228600">
              <a:lnSpc>
                <a:spcPct val="100000"/>
              </a:lnSpc>
              <a:spcBef>
                <a:spcPts val="114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precise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values/standards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 range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values,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 water quality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classification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400" spc="-20" dirty="0">
                <a:latin typeface="Arial"/>
                <a:cs typeface="Arial"/>
              </a:rPr>
              <a:t>Water </a:t>
            </a:r>
            <a:r>
              <a:rPr sz="2400" spc="-5" dirty="0">
                <a:latin typeface="Arial"/>
                <a:cs typeface="Arial"/>
              </a:rPr>
              <a:t>quality classifications </a:t>
            </a:r>
            <a:r>
              <a:rPr sz="2400" dirty="0">
                <a:latin typeface="Arial"/>
                <a:cs typeface="Arial"/>
              </a:rPr>
              <a:t>can be </a:t>
            </a:r>
            <a:r>
              <a:rPr lang="en-US" sz="2400" dirty="0">
                <a:latin typeface="Arial"/>
                <a:cs typeface="Arial"/>
              </a:rPr>
              <a:t>                                         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chemical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characteristics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en-US" sz="2400" spc="-5" dirty="0">
                <a:latin typeface="Arial"/>
                <a:cs typeface="Arial"/>
              </a:rPr>
              <a:t>Complying, Non-Complying, Satisfactory, Not Satisfactory</a:t>
            </a: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High, </a:t>
            </a:r>
            <a:r>
              <a:rPr sz="2400" dirty="0">
                <a:latin typeface="Arial"/>
                <a:cs typeface="Arial"/>
              </a:rPr>
              <a:t>Good, Moderate, </a:t>
            </a:r>
            <a:r>
              <a:rPr sz="2400" spc="-30" dirty="0">
                <a:latin typeface="Arial"/>
                <a:cs typeface="Arial"/>
              </a:rPr>
              <a:t>Poor,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Bad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241300" algn="l"/>
                <a:tab pos="3322954" algn="l"/>
              </a:tabLst>
            </a:pPr>
            <a:r>
              <a:rPr sz="2400" spc="-5" dirty="0">
                <a:latin typeface="Arial"/>
                <a:cs typeface="Arial"/>
              </a:rPr>
              <a:t>Excellent,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Good,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Fair,	</a:t>
            </a:r>
            <a:r>
              <a:rPr sz="2400" spc="-5" dirty="0">
                <a:latin typeface="Arial"/>
                <a:cs typeface="Arial"/>
              </a:rPr>
              <a:t>Marginal,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Poor</a:t>
            </a:r>
            <a:endParaRPr sz="2400" dirty="0">
              <a:latin typeface="Arial"/>
              <a:cs typeface="Arial"/>
            </a:endParaRPr>
          </a:p>
          <a:p>
            <a:pPr marL="12700" marR="109855">
              <a:lnSpc>
                <a:spcPct val="100000"/>
              </a:lnSpc>
              <a:spcBef>
                <a:spcPts val="5"/>
              </a:spcBef>
            </a:pPr>
            <a:endParaRPr lang="en-US" sz="2400" spc="-5" dirty="0">
              <a:latin typeface="Arial"/>
              <a:cs typeface="Arial"/>
            </a:endParaRPr>
          </a:p>
          <a:p>
            <a:pPr marL="12700" marR="10985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Classifications can be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indicate whether water is suitable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particular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1187568"/>
            <a:ext cx="3994631" cy="2469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904441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12192000" h="116205">
                <a:moveTo>
                  <a:pt x="0" y="115746"/>
                </a:moveTo>
                <a:lnTo>
                  <a:pt x="12192000" y="115746"/>
                </a:lnTo>
                <a:lnTo>
                  <a:pt x="12192000" y="0"/>
                </a:lnTo>
                <a:lnTo>
                  <a:pt x="0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60770"/>
            <a:ext cx="9144000" cy="697230"/>
          </a:xfrm>
          <a:custGeom>
            <a:avLst/>
            <a:gdLst/>
            <a:ahLst/>
            <a:cxnLst/>
            <a:rect l="l" t="t" r="r" b="b"/>
            <a:pathLst>
              <a:path w="12192000" h="697229">
                <a:moveTo>
                  <a:pt x="0" y="697229"/>
                </a:moveTo>
                <a:lnTo>
                  <a:pt x="12192000" y="697229"/>
                </a:lnTo>
                <a:lnTo>
                  <a:pt x="12192000" y="0"/>
                </a:lnTo>
                <a:lnTo>
                  <a:pt x="0" y="0"/>
                </a:lnTo>
                <a:lnTo>
                  <a:pt x="0" y="697229"/>
                </a:lnTo>
                <a:close/>
              </a:path>
            </a:pathLst>
          </a:custGeom>
          <a:solidFill>
            <a:srgbClr val="245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713856"/>
            <a:ext cx="9144000" cy="984885"/>
          </a:xfrm>
          <a:prstGeom prst="rect">
            <a:avLst/>
          </a:prstGeom>
          <a:solidFill>
            <a:srgbClr val="245BA7"/>
          </a:solidFill>
        </p:spPr>
        <p:txBody>
          <a:bodyPr vert="horz" wrap="square" lIns="0" tIns="0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3015"/>
              </a:spcBef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Planning and Execution of Water Quality Monitoring</a:t>
            </a:r>
            <a:endParaRPr sz="32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7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विषयवस्त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1718</Words>
  <Application>Microsoft Office PowerPoint</Application>
  <PresentationFormat>On-screen Show (4:3)</PresentationFormat>
  <Paragraphs>450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Noto Sans</vt:lpstr>
      <vt:lpstr>Times New Roman</vt:lpstr>
      <vt:lpstr>Wingdings</vt:lpstr>
      <vt:lpstr>Office Theme</vt:lpstr>
      <vt:lpstr>Water Quality-A NHP Perspective </vt:lpstr>
      <vt:lpstr>PowerPoint Presentation</vt:lpstr>
      <vt:lpstr>Requirement of Water Quality Monitoring</vt:lpstr>
      <vt:lpstr>PowerPoint Presentation</vt:lpstr>
      <vt:lpstr>Water Use and Properties</vt:lpstr>
      <vt:lpstr>PowerPoint Presentation</vt:lpstr>
      <vt:lpstr>Choosing What to Monitor</vt:lpstr>
      <vt:lpstr>PowerPoint Presentation</vt:lpstr>
      <vt:lpstr>Planning and Execution of Water Quality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Guideline for Setting up of Water Quality Laboratory (Levels-I to III/II+ Laboratories)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Water Quality Monitoring</dc:title>
  <dc:creator>HP</dc:creator>
  <cp:lastModifiedBy>Rajendra Mohan Bhardwaj</cp:lastModifiedBy>
  <cp:revision>259</cp:revision>
  <dcterms:created xsi:type="dcterms:W3CDTF">2018-06-24T08:05:30Z</dcterms:created>
  <dcterms:modified xsi:type="dcterms:W3CDTF">2020-05-13T11:39:36Z</dcterms:modified>
</cp:coreProperties>
</file>